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4"/>
  </p:sldMasterIdLst>
  <p:notesMasterIdLst>
    <p:notesMasterId r:id="rId25"/>
  </p:notesMasterIdLst>
  <p:handoutMasterIdLst>
    <p:handoutMasterId r:id="rId26"/>
  </p:handoutMasterIdLst>
  <p:sldIdLst>
    <p:sldId id="256" r:id="rId5"/>
    <p:sldId id="316" r:id="rId6"/>
    <p:sldId id="351" r:id="rId7"/>
    <p:sldId id="355" r:id="rId8"/>
    <p:sldId id="352" r:id="rId9"/>
    <p:sldId id="359" r:id="rId10"/>
    <p:sldId id="374" r:id="rId11"/>
    <p:sldId id="353" r:id="rId12"/>
    <p:sldId id="360" r:id="rId13"/>
    <p:sldId id="369" r:id="rId14"/>
    <p:sldId id="370" r:id="rId15"/>
    <p:sldId id="373" r:id="rId16"/>
    <p:sldId id="361" r:id="rId17"/>
    <p:sldId id="362" r:id="rId18"/>
    <p:sldId id="363" r:id="rId19"/>
    <p:sldId id="371" r:id="rId20"/>
    <p:sldId id="368" r:id="rId21"/>
    <p:sldId id="356" r:id="rId22"/>
    <p:sldId id="367" r:id="rId23"/>
    <p:sldId id="276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E36AF8D-5BEB-E041-9101-0495C1E2400F}">
          <p14:sldIdLst>
            <p14:sldId id="256"/>
            <p14:sldId id="316"/>
            <p14:sldId id="351"/>
            <p14:sldId id="355"/>
            <p14:sldId id="352"/>
            <p14:sldId id="359"/>
            <p14:sldId id="374"/>
            <p14:sldId id="353"/>
            <p14:sldId id="360"/>
            <p14:sldId id="369"/>
            <p14:sldId id="370"/>
            <p14:sldId id="373"/>
            <p14:sldId id="361"/>
            <p14:sldId id="362"/>
            <p14:sldId id="363"/>
            <p14:sldId id="371"/>
            <p14:sldId id="368"/>
            <p14:sldId id="356"/>
            <p14:sldId id="36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1352"/>
    <a:srgbClr val="C25481"/>
    <a:srgbClr val="E4067E"/>
    <a:srgbClr val="332B60"/>
    <a:srgbClr val="4FBFD3"/>
    <a:srgbClr val="4F4C4E"/>
    <a:srgbClr val="808285"/>
    <a:srgbClr val="96004F"/>
    <a:srgbClr val="4D4D4F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8" autoAdjust="0"/>
    <p:restoredTop sz="96687"/>
  </p:normalViewPr>
  <p:slideViewPr>
    <p:cSldViewPr snapToGrid="0" snapToObjects="1" showGuides="1">
      <p:cViewPr varScale="1">
        <p:scale>
          <a:sx n="159" d="100"/>
          <a:sy n="159" d="100"/>
        </p:scale>
        <p:origin x="70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316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233B-0833-EF40-A4A4-4DDA2CCDF12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8668B-42F9-8648-A8AF-436CB12C4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6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12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311926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every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lt 16">
            <a:extLst>
              <a:ext uri="{FF2B5EF4-FFF2-40B4-BE49-F238E27FC236}">
                <a16:creationId xmlns:a16="http://schemas.microsoft.com/office/drawing/2014/main" id="{832C7D4B-18B0-4597-A1E7-2A51EC61B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57054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42276" y="4472120"/>
            <a:ext cx="8892396" cy="489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tx2"/>
                </a:solidFill>
                <a:latin typeface="Verdana" charset="0"/>
              </a:defRPr>
            </a:lvl1pPr>
          </a:lstStyle>
          <a:p>
            <a:r>
              <a:rPr lang="et-EE" sz="3600" dirty="0" err="1"/>
              <a:t>Presentation</a:t>
            </a:r>
            <a:r>
              <a:rPr lang="et-EE" sz="3600" dirty="0"/>
              <a:t> </a:t>
            </a:r>
            <a:r>
              <a:rPr lang="et-EE" sz="3600" dirty="0" err="1"/>
              <a:t>title</a:t>
            </a:r>
            <a:endParaRPr lang="et-EE" sz="3600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64578" y="6013392"/>
            <a:ext cx="4738535" cy="7827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dirty="0" err="1">
                <a:solidFill>
                  <a:srgbClr val="332B60"/>
                </a:solidFill>
              </a:rPr>
              <a:t>Name</a:t>
            </a:r>
            <a:r>
              <a:rPr lang="et-EE" sz="1800" dirty="0">
                <a:solidFill>
                  <a:srgbClr val="332B60"/>
                </a:solidFill>
              </a:rPr>
              <a:t> </a:t>
            </a:r>
            <a:r>
              <a:rPr lang="et-EE" sz="1800" dirty="0" err="1">
                <a:solidFill>
                  <a:srgbClr val="332B60"/>
                </a:solidFill>
              </a:rPr>
              <a:t>Familyname</a:t>
            </a:r>
            <a:br>
              <a:rPr lang="et-EE" sz="1800" dirty="0">
                <a:solidFill>
                  <a:srgbClr val="332B60"/>
                </a:solidFill>
              </a:rPr>
            </a:br>
            <a:r>
              <a:rPr lang="et-EE" sz="1800" dirty="0" err="1"/>
              <a:t>Faculty</a:t>
            </a:r>
            <a:r>
              <a:rPr lang="et-EE" sz="1800" dirty="0"/>
              <a:t> </a:t>
            </a:r>
            <a:r>
              <a:rPr lang="et-EE" sz="1800" dirty="0">
                <a:solidFill>
                  <a:srgbClr val="332B60"/>
                </a:solidFill>
              </a:rPr>
              <a:t>/ </a:t>
            </a:r>
            <a:r>
              <a:rPr lang="et-EE" sz="1800" dirty="0" err="1">
                <a:solidFill>
                  <a:srgbClr val="332B60"/>
                </a:solidFill>
              </a:rPr>
              <a:t>Institute</a:t>
            </a:r>
            <a:r>
              <a:rPr lang="et-EE" sz="1800" dirty="0">
                <a:solidFill>
                  <a:srgbClr val="332B60"/>
                </a:solidFill>
              </a:rPr>
              <a:t> 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42276" y="4961733"/>
            <a:ext cx="8892396" cy="4814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1"/>
                </a:solidFill>
                <a:latin typeface="Verdana" charset="0"/>
              </a:defRPr>
            </a:lvl1pPr>
          </a:lstStyle>
          <a:p>
            <a:r>
              <a:rPr lang="et-EE" sz="3600" dirty="0"/>
              <a:t>On </a:t>
            </a:r>
            <a:r>
              <a:rPr lang="et-EE" sz="3600" dirty="0" err="1"/>
              <a:t>two</a:t>
            </a:r>
            <a:r>
              <a:rPr lang="et-EE" sz="3600" dirty="0"/>
              <a:t> </a:t>
            </a:r>
            <a:r>
              <a:rPr lang="et-EE" sz="3600" dirty="0" err="1"/>
              <a:t>rows</a:t>
            </a:r>
            <a:r>
              <a:rPr lang="et-EE" sz="3600" dirty="0"/>
              <a:t> </a:t>
            </a:r>
            <a:r>
              <a:rPr lang="et-EE" sz="3600" dirty="0" err="1"/>
              <a:t>if</a:t>
            </a:r>
            <a:r>
              <a:rPr lang="et-EE" sz="3600" dirty="0"/>
              <a:t> </a:t>
            </a:r>
            <a:r>
              <a:rPr lang="et-EE" sz="3600" dirty="0" err="1"/>
              <a:t>necessary</a:t>
            </a:r>
            <a:endParaRPr lang="et-EE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623AA-F127-438E-83EA-5A4B108798A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878878" y="6208816"/>
            <a:ext cx="1916097" cy="365125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2"/>
                </a:solidFill>
                <a:latin typeface="+mn-lt"/>
              </a:defRPr>
            </a:lvl1pPr>
          </a:lstStyle>
          <a:p>
            <a:endParaRPr lang="et-EE" dirty="0"/>
          </a:p>
        </p:txBody>
      </p:sp>
      <p:pic>
        <p:nvPicPr>
          <p:cNvPr id="15" name="Picture 3" descr="C:\Users\ipihu\Desktop\logo.png">
            <a:extLst>
              <a:ext uri="{FF2B5EF4-FFF2-40B4-BE49-F238E27FC236}">
                <a16:creationId xmlns:a16="http://schemas.microsoft.com/office/drawing/2014/main" id="{317F9883-BBE6-4691-9B4E-6E83B08E5F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6800" y="1966097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lt 12">
            <a:extLst>
              <a:ext uri="{FF2B5EF4-FFF2-40B4-BE49-F238E27FC236}">
                <a16:creationId xmlns:a16="http://schemas.microsoft.com/office/drawing/2014/main" id="{388DC574-8DC9-41D9-9FF1-A9465364E3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76624" y="6205213"/>
            <a:ext cx="2446760" cy="33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28776"/>
            <a:ext cx="8964613" cy="38877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noProof="0" dirty="0"/>
              <a:t>Tabeli lisamiseks klõpsake ikooni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Edit control slide text styles </a:t>
            </a:r>
            <a:endParaRPr lang="et-E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362989"/>
            <a:ext cx="8964611" cy="315357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" r="-1"/>
          <a:stretch/>
        </p:blipFill>
        <p:spPr>
          <a:xfrm>
            <a:off x="-15499" y="-23247"/>
            <a:ext cx="12207498" cy="494061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-1" y="1982167"/>
            <a:ext cx="12192000" cy="4875833"/>
            <a:chOff x="-1" y="1982167"/>
            <a:chExt cx="12192000" cy="4875833"/>
          </a:xfrm>
        </p:grpSpPr>
        <p:sp>
          <p:nvSpPr>
            <p:cNvPr id="7" name="Freeform 6"/>
            <p:cNvSpPr/>
            <p:nvPr userDrawn="1"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8" name="Picture 3" descr="C:\Users\ipihu\Desktop\logo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1982167"/>
              <a:ext cx="2449513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82403" y="4797922"/>
            <a:ext cx="10159444" cy="12268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chemeClr val="accent1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r>
              <a:rPr lang="et-EE" altLang="en-US" sz="2900" dirty="0" err="1">
                <a:solidFill>
                  <a:schemeClr val="tx2"/>
                </a:solidFill>
              </a:rPr>
              <a:t>Intermediate</a:t>
            </a:r>
            <a:r>
              <a:rPr lang="et-EE" altLang="en-US" sz="2900" dirty="0">
                <a:solidFill>
                  <a:schemeClr val="tx2"/>
                </a:solidFill>
              </a:rPr>
              <a:t> </a:t>
            </a:r>
            <a:r>
              <a:rPr lang="et-EE" altLang="en-US" sz="2900" dirty="0" err="1">
                <a:solidFill>
                  <a:schemeClr val="tx2"/>
                </a:solidFill>
              </a:rPr>
              <a:t>slide</a:t>
            </a:r>
            <a:br>
              <a:rPr lang="et-EE" altLang="en-US" sz="2900" dirty="0">
                <a:solidFill>
                  <a:schemeClr val="tx2"/>
                </a:solidFill>
              </a:rPr>
            </a:br>
            <a:r>
              <a:rPr lang="et-EE" altLang="en-US" sz="2900" dirty="0">
                <a:solidFill>
                  <a:schemeClr val="accent1"/>
                </a:solidFill>
              </a:rPr>
              <a:t>IF NECESSARY ON TWO </a:t>
            </a:r>
            <a:br>
              <a:rPr lang="et-EE" altLang="en-US" sz="2900" dirty="0">
                <a:solidFill>
                  <a:schemeClr val="accent1"/>
                </a:solidFill>
              </a:rPr>
            </a:br>
            <a:r>
              <a:rPr lang="et-EE" altLang="en-US" sz="2900" dirty="0">
                <a:solidFill>
                  <a:schemeClr val="accent1"/>
                </a:solidFill>
              </a:rPr>
              <a:t>OR THREE ROWS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>
            <a:extLst>
              <a:ext uri="{FF2B5EF4-FFF2-40B4-BE49-F238E27FC236}">
                <a16:creationId xmlns:a16="http://schemas.microsoft.com/office/drawing/2014/main" id="{5CD619D2-C3BA-4D57-85CE-B9E0F7F5F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" r="-1"/>
          <a:stretch/>
        </p:blipFill>
        <p:spPr>
          <a:xfrm>
            <a:off x="-15499" y="-23248"/>
            <a:ext cx="6860680" cy="6881247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F7596EE4-A1C1-4FEF-8368-9CF7D1AF1EF4}"/>
              </a:ext>
            </a:extLst>
          </p:cNvPr>
          <p:cNvGrpSpPr/>
          <p:nvPr userDrawn="1"/>
        </p:nvGrpSpPr>
        <p:grpSpPr>
          <a:xfrm>
            <a:off x="5128412" y="-30480"/>
            <a:ext cx="7063588" cy="6888480"/>
            <a:chOff x="4923693" y="-30480"/>
            <a:chExt cx="7063588" cy="6888480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5543C13F-7821-4DAE-9A90-AC943FA5CF8D}"/>
                </a:ext>
              </a:extLst>
            </p:cNvPr>
            <p:cNvSpPr/>
            <p:nvPr/>
          </p:nvSpPr>
          <p:spPr>
            <a:xfrm>
              <a:off x="4923693" y="-30480"/>
              <a:ext cx="7063588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DCC11422-3994-43CA-8671-5ACFC608CFDB}"/>
                </a:ext>
              </a:extLst>
            </p:cNvPr>
            <p:cNvSpPr/>
            <p:nvPr/>
          </p:nvSpPr>
          <p:spPr>
            <a:xfrm>
              <a:off x="5874058" y="2991173"/>
              <a:ext cx="6113223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6588807" y="2171481"/>
            <a:ext cx="4570131" cy="23334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chemeClr val="accent3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r>
              <a:rPr lang="et-EE" altLang="en-US" sz="2900" dirty="0" err="1">
                <a:solidFill>
                  <a:schemeClr val="tx2"/>
                </a:solidFill>
              </a:rPr>
              <a:t>Intermediate</a:t>
            </a:r>
            <a:r>
              <a:rPr lang="et-EE" altLang="en-US" sz="2900" dirty="0">
                <a:solidFill>
                  <a:schemeClr val="tx2"/>
                </a:solidFill>
              </a:rPr>
              <a:t> </a:t>
            </a:r>
            <a:r>
              <a:rPr lang="et-EE" altLang="en-US" sz="2900" dirty="0" err="1">
                <a:solidFill>
                  <a:schemeClr val="tx2"/>
                </a:solidFill>
              </a:rPr>
              <a:t>slide</a:t>
            </a:r>
            <a:br>
              <a:rPr lang="et-EE" altLang="en-US" sz="2900" dirty="0">
                <a:solidFill>
                  <a:schemeClr val="tx2"/>
                </a:solidFill>
              </a:rPr>
            </a:br>
            <a:r>
              <a:rPr lang="et-EE" altLang="en-US" sz="2900" dirty="0">
                <a:solidFill>
                  <a:schemeClr val="accent1"/>
                </a:solidFill>
              </a:rPr>
              <a:t>IF NECESSARY </a:t>
            </a:r>
            <a:br>
              <a:rPr lang="et-EE" altLang="en-US" sz="2900" dirty="0">
                <a:solidFill>
                  <a:schemeClr val="accent1"/>
                </a:solidFill>
              </a:rPr>
            </a:br>
            <a:r>
              <a:rPr lang="et-EE" altLang="en-US" sz="2900" dirty="0">
                <a:solidFill>
                  <a:schemeClr val="accent1"/>
                </a:solidFill>
              </a:rPr>
              <a:t>ON TWO OR </a:t>
            </a:r>
            <a:br>
              <a:rPr lang="et-EE" altLang="en-US" sz="2900" dirty="0">
                <a:solidFill>
                  <a:schemeClr val="accent1"/>
                </a:solidFill>
              </a:rPr>
            </a:br>
            <a:r>
              <a:rPr lang="et-EE" altLang="en-US" sz="2900" dirty="0">
                <a:solidFill>
                  <a:schemeClr val="accent1"/>
                </a:solidFill>
              </a:rPr>
              <a:t>THREE ROWS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07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>
            <a:extLst>
              <a:ext uri="{FF2B5EF4-FFF2-40B4-BE49-F238E27FC236}">
                <a16:creationId xmlns:a16="http://schemas.microsoft.com/office/drawing/2014/main" id="{6EEF71EA-745A-4289-8EEB-C8FBF10371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" r="-1"/>
          <a:stretch/>
        </p:blipFill>
        <p:spPr>
          <a:xfrm>
            <a:off x="-15499" y="-23248"/>
            <a:ext cx="12207498" cy="6881247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3F8F3CD-B427-4CDD-9A77-CE9B5003B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50422" y="3901508"/>
            <a:ext cx="5230027" cy="1396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 b="1" i="0" cap="all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INTERMEDIATE SLIDE</a:t>
            </a:r>
          </a:p>
          <a:p>
            <a:pPr lvl="0"/>
            <a:r>
              <a:rPr lang="et-EE" dirty="0"/>
              <a:t>IF NECESSARY ON TWO OR THREE ROWS</a:t>
            </a:r>
          </a:p>
        </p:txBody>
      </p:sp>
    </p:spTree>
    <p:extLst>
      <p:ext uri="{BB962C8B-B14F-4D97-AF65-F5344CB8AC3E}">
        <p14:creationId xmlns:p14="http://schemas.microsoft.com/office/powerpoint/2010/main" val="2571987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" r="-1"/>
          <a:stretch/>
        </p:blipFill>
        <p:spPr>
          <a:xfrm>
            <a:off x="-15499" y="-23247"/>
            <a:ext cx="12207498" cy="4940618"/>
          </a:xfrm>
          <a:prstGeom prst="rect">
            <a:avLst/>
          </a:prstGeom>
        </p:spPr>
      </p:pic>
      <p:sp>
        <p:nvSpPr>
          <p:cNvPr id="15" name="Freeform 14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884" y="1975732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82403" y="4755192"/>
            <a:ext cx="9469104" cy="168833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chemeClr val="tx2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pPr lvl="0">
              <a:defRPr/>
            </a:pPr>
            <a:r>
              <a:rPr lang="en-US" altLang="en-US" dirty="0"/>
              <a:t>TALLINN</a:t>
            </a:r>
            <a:r>
              <a:rPr lang="et-EE" altLang="en-US" dirty="0"/>
              <a:t> UNIVERSITY OF TECHNOLOGY</a:t>
            </a:r>
            <a:endParaRPr lang="en-US" altLang="en-US" dirty="0"/>
          </a:p>
          <a:p>
            <a:r>
              <a:rPr lang="en-US" altLang="en-US" sz="2000" cap="none" dirty="0">
                <a:latin typeface="Verdana" panose="020B0604030504040204" pitchFamily="34" charset="0"/>
              </a:rPr>
              <a:t>t</a:t>
            </a:r>
            <a:r>
              <a:rPr lang="et-EE" altLang="en-US" sz="2000" cap="none" dirty="0" err="1">
                <a:latin typeface="Verdana" panose="020B0604030504040204" pitchFamily="34" charset="0"/>
              </a:rPr>
              <a:t>altech</a:t>
            </a:r>
            <a:r>
              <a:rPr lang="en-US" altLang="en-US" sz="2000" cap="none" dirty="0">
                <a:latin typeface="Verdana" panose="020B0604030504040204" pitchFamily="34" charset="0"/>
              </a:rPr>
              <a:t>.</a:t>
            </a:r>
            <a:r>
              <a:rPr lang="en-US" altLang="en-US" sz="2000" cap="none" dirty="0" err="1">
                <a:latin typeface="Verdana" panose="020B0604030504040204" pitchFamily="34" charset="0"/>
              </a:rPr>
              <a:t>ee</a:t>
            </a:r>
            <a:r>
              <a:rPr lang="et-EE" altLang="en-US" sz="2000" cap="none" dirty="0">
                <a:latin typeface="Verdana" panose="020B0604030504040204" pitchFamily="34" charset="0"/>
              </a:rPr>
              <a:t>/</a:t>
            </a:r>
            <a:r>
              <a:rPr lang="et-EE" altLang="en-US" sz="2000" cap="none" dirty="0" err="1">
                <a:latin typeface="Verdana" panose="020B0604030504040204" pitchFamily="34" charset="0"/>
              </a:rPr>
              <a:t>en</a:t>
            </a:r>
            <a:endParaRPr lang="en-US" alt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in descending 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577500"/>
            <a:ext cx="8802242" cy="3939063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lang="en-US" altLang="en-US" sz="1800" smtClean="0">
                <a:solidFill>
                  <a:srgbClr val="332B60"/>
                </a:solidFill>
              </a:defRPr>
            </a:lvl1pPr>
            <a:lvl2pPr marL="538163" indent="-273050">
              <a:lnSpc>
                <a:spcPct val="100000"/>
              </a:lnSpc>
              <a:spcBef>
                <a:spcPts val="500"/>
              </a:spcBef>
              <a:buClr>
                <a:srgbClr val="E4067E"/>
              </a:buClr>
              <a:buFont typeface="Wingdings" panose="05000000000000000000" pitchFamily="2" charset="2"/>
              <a:buChar char="§"/>
              <a:defRPr sz="1600">
                <a:solidFill>
                  <a:srgbClr val="332B60"/>
                </a:solidFill>
              </a:defRPr>
            </a:lvl2pPr>
            <a:lvl3pPr marL="823912" marR="0" indent="-28575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200">
                <a:solidFill>
                  <a:srgbClr val="332B60"/>
                </a:solidFill>
              </a:defRPr>
            </a:lvl4pPr>
            <a:lvl5pPr marL="2057400" marR="0" indent="-28575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0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>
              <a:defRPr sz="1800">
                <a:solidFill>
                  <a:srgbClr val="332B60"/>
                </a:solidFill>
              </a:defRPr>
            </a:lvl7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1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2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2"/>
            <a:endParaRPr lang="et-EE" dirty="0"/>
          </a:p>
          <a:p>
            <a:pPr lvl="0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F7B326-813F-48FE-A89E-578AEFA0CE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48AB3674-C39F-4DA6-97F2-B4A2C52D87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577500"/>
            <a:ext cx="8802241" cy="39390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8775" marR="0" indent="-3587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358775" indent="-358775">
              <a:lnSpc>
                <a:spcPct val="100000"/>
              </a:lnSpc>
              <a:buClr>
                <a:srgbClr val="E4067E"/>
              </a:buClr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2pPr>
            <a:lvl3pPr marL="358775" indent="-358775">
              <a:lnSpc>
                <a:spcPct val="100000"/>
              </a:lnSpc>
              <a:buClr>
                <a:srgbClr val="E4067E"/>
              </a:buClr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 marL="2057400" marR="0" indent="-20574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>
                <a:tab pos="444500" algn="l"/>
              </a:tabLst>
              <a:defRPr sz="1800">
                <a:solidFill>
                  <a:srgbClr val="332B60"/>
                </a:solidFill>
              </a:defRPr>
            </a:lvl4pPr>
            <a:lvl5pPr marL="2057400" marR="0" indent="-20574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>
                <a:tab pos="444500" algn="l"/>
              </a:tabLst>
              <a:defRPr sz="18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7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1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2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27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2174952" y="3124632"/>
            <a:ext cx="8790444" cy="239193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diagram</a:t>
            </a:r>
            <a:endParaRPr lang="en-US" noProof="0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69ADBBB-F52C-430F-81D8-C0553F11B1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71700" y="2052009"/>
            <a:ext cx="8790444" cy="90180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500"/>
              </a:spcBef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538163" indent="-273050">
              <a:lnSpc>
                <a:spcPct val="100000"/>
              </a:lnSpc>
              <a:spcBef>
                <a:spcPts val="500"/>
              </a:spcBef>
              <a:buClr>
                <a:srgbClr val="E4067E"/>
              </a:buClr>
              <a:buFont typeface="Wingdings" panose="05000000000000000000" pitchFamily="2" charset="2"/>
              <a:buChar char="§"/>
              <a:defRPr sz="1600">
                <a:solidFill>
                  <a:srgbClr val="332B60"/>
                </a:solidFill>
              </a:defRPr>
            </a:lvl2pPr>
            <a:lvl3pPr marL="803275" indent="-265113">
              <a:lnSpc>
                <a:spcPct val="100000"/>
              </a:lnSpc>
              <a:spcBef>
                <a:spcPts val="500"/>
              </a:spcBef>
              <a:buClr>
                <a:srgbClr val="E4067E"/>
              </a:buClr>
              <a:buFont typeface="Wingdings" panose="05000000000000000000" pitchFamily="2" charset="2"/>
              <a:buChar char="§"/>
              <a:defRPr sz="1400">
                <a:solidFill>
                  <a:srgbClr val="332B60"/>
                </a:solidFill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1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2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endParaRPr lang="et-EE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3C14B6D-2F63-42AE-803C-12721774D9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71700" y="1578522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Edit control slide text styles 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58604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Edit control slide text styles </a:t>
            </a:r>
            <a:endParaRPr lang="et-E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80246" y="2127902"/>
            <a:ext cx="8964613" cy="338866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6888163" y="549276"/>
            <a:ext cx="4248151" cy="4967287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diagram</a:t>
            </a:r>
            <a:endParaRPr lang="en-US" noProof="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788C985-66A8-4BBB-B95C-8EB031C263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0248" y="1577500"/>
            <a:ext cx="4351731" cy="3939063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538163" indent="-273050">
              <a:lnSpc>
                <a:spcPct val="100000"/>
              </a:lnSpc>
              <a:spcBef>
                <a:spcPts val="500"/>
              </a:spcBef>
              <a:buClr>
                <a:srgbClr val="E4067E"/>
              </a:buClr>
              <a:buFont typeface="Wingdings" panose="05000000000000000000" pitchFamily="2" charset="2"/>
              <a:buChar char="§"/>
              <a:defRPr sz="1600">
                <a:solidFill>
                  <a:srgbClr val="332B60"/>
                </a:solidFill>
              </a:defRPr>
            </a:lvl2pPr>
            <a:lvl3pPr marL="803275" indent="-265113">
              <a:lnSpc>
                <a:spcPct val="100000"/>
              </a:lnSpc>
              <a:spcBef>
                <a:spcPts val="500"/>
              </a:spcBef>
              <a:buClr>
                <a:srgbClr val="E4067E"/>
              </a:buClr>
              <a:buFont typeface="Wingdings" panose="05000000000000000000" pitchFamily="2" charset="2"/>
              <a:buChar char="§"/>
              <a:defRPr sz="1400">
                <a:solidFill>
                  <a:srgbClr val="332B60"/>
                </a:solidFill>
              </a:defRPr>
            </a:lvl3pPr>
            <a:lvl4pPr marL="1600200" marR="0" indent="-70326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200">
                <a:solidFill>
                  <a:srgbClr val="332B60"/>
                </a:solidFill>
              </a:defRPr>
            </a:lvl4pPr>
            <a:lvl5pPr marL="2057400" marR="0" indent="-28575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0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7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1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2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6888163" y="549276"/>
            <a:ext cx="4248151" cy="4967287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picture</a:t>
            </a:r>
            <a:endParaRPr lang="en-US" noProof="0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11684"/>
            <a:ext cx="4351731" cy="390487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538163" indent="-273050">
              <a:buClr>
                <a:srgbClr val="E4067E"/>
              </a:buClr>
              <a:buFont typeface="Wingdings" panose="05000000000000000000" pitchFamily="2" charset="2"/>
              <a:buChar char="§"/>
              <a:defRPr sz="1600">
                <a:solidFill>
                  <a:srgbClr val="332B60"/>
                </a:solidFill>
              </a:defRPr>
            </a:lvl2pPr>
            <a:lvl3pPr marL="803275" indent="-265113">
              <a:buClr>
                <a:srgbClr val="E4067E"/>
              </a:buClr>
              <a:buFont typeface="Wingdings" panose="05000000000000000000" pitchFamily="2" charset="2"/>
              <a:buChar char="§"/>
              <a:defRPr sz="1400">
                <a:solidFill>
                  <a:srgbClr val="332B60"/>
                </a:solidFill>
              </a:defRPr>
            </a:lvl3pPr>
            <a:lvl4pPr marL="1600200" marR="0" indent="-796925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7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1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</a:p>
          <a:p>
            <a:pPr lvl="2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90"/>
            <a:ext cx="4351731" cy="3121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Edit control slide text styles </a:t>
            </a:r>
            <a:endParaRPr lang="et-EE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88164" y="5204389"/>
            <a:ext cx="4248542" cy="3121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Edit control slide text styles </a:t>
            </a:r>
            <a:endParaRPr lang="et-EE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 hasCustomPrompt="1"/>
          </p:nvPr>
        </p:nvSpPr>
        <p:spPr>
          <a:xfrm>
            <a:off x="2171701" y="1637322"/>
            <a:ext cx="4351338" cy="333633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diagram</a:t>
            </a:r>
            <a:endParaRPr lang="en-US" noProof="0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37321"/>
            <a:ext cx="4248150" cy="333633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diagram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171700" y="549276"/>
            <a:ext cx="5109317" cy="4967287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picture</a:t>
            </a:r>
            <a:endParaRPr lang="en-US" noProof="0" dirty="0"/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 hasCustomPrompt="1"/>
          </p:nvPr>
        </p:nvSpPr>
        <p:spPr>
          <a:xfrm>
            <a:off x="7511753" y="3459344"/>
            <a:ext cx="3624561" cy="205721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picture</a:t>
            </a:r>
            <a:endParaRPr lang="en-US" noProof="0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5E0AB993-4BFC-4F9E-97E1-F2FF3173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19" y="365125"/>
            <a:ext cx="10515600" cy="95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on two lines</a:t>
            </a:r>
            <a:r>
              <a:rPr lang="et-EE" dirty="0"/>
              <a:t> </a:t>
            </a:r>
            <a:r>
              <a:rPr lang="en-US" dirty="0"/>
              <a:t>if necessary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43F4D-4C1B-412C-914B-5B86DDA7F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1700" y="1547565"/>
            <a:ext cx="9182100" cy="3968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E4067E"/>
              </a:buClr>
            </a:pP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Vivamus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hendrerit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Proin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dapibus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Praesent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ultrice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ces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nulla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sit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amet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lacus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.</a:t>
            </a:r>
          </a:p>
          <a:p>
            <a:pPr lvl="1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332B60"/>
                </a:solidFill>
              </a:rPr>
              <a:t>Ut vitae </a:t>
            </a:r>
            <a:r>
              <a:rPr lang="en-US" altLang="en-US" sz="1800" dirty="0" err="1">
                <a:solidFill>
                  <a:srgbClr val="332B60"/>
                </a:solidFill>
              </a:rPr>
              <a:t>nunc</a:t>
            </a:r>
            <a:r>
              <a:rPr lang="en-US" altLang="en-US" sz="1800" dirty="0">
                <a:solidFill>
                  <a:srgbClr val="332B60"/>
                </a:solidFill>
              </a:rPr>
              <a:t> non </a:t>
            </a:r>
            <a:r>
              <a:rPr lang="en-US" altLang="en-US" sz="1800" dirty="0" err="1">
                <a:solidFill>
                  <a:srgbClr val="332B60"/>
                </a:solidFill>
              </a:rPr>
              <a:t>pede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tristique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sagittis</a:t>
            </a:r>
            <a:r>
              <a:rPr lang="en-US" altLang="en-US" sz="1800" dirty="0">
                <a:solidFill>
                  <a:srgbClr val="332B60"/>
                </a:solidFill>
              </a:rPr>
              <a:t>. </a:t>
            </a:r>
            <a:r>
              <a:rPr lang="en-US" altLang="en-US" sz="1800" dirty="0" err="1">
                <a:solidFill>
                  <a:srgbClr val="332B60"/>
                </a:solidFill>
              </a:rPr>
              <a:t>Aliquam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imperdiet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elit</a:t>
            </a:r>
            <a:r>
              <a:rPr lang="en-US" altLang="en-US" sz="1800" dirty="0">
                <a:solidFill>
                  <a:srgbClr val="332B60"/>
                </a:solidFill>
              </a:rPr>
              <a:t> vel </a:t>
            </a:r>
            <a:r>
              <a:rPr lang="en-US" altLang="en-US" sz="1800" dirty="0" err="1">
                <a:solidFill>
                  <a:srgbClr val="332B60"/>
                </a:solidFill>
              </a:rPr>
              <a:t>justo</a:t>
            </a:r>
            <a:r>
              <a:rPr lang="en-US" altLang="en-US" sz="1800" dirty="0">
                <a:solidFill>
                  <a:srgbClr val="332B60"/>
                </a:solidFill>
              </a:rPr>
              <a:t>. </a:t>
            </a:r>
          </a:p>
          <a:p>
            <a:pPr lvl="2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dirty="0" err="1">
                <a:solidFill>
                  <a:srgbClr val="332B60"/>
                </a:solidFill>
              </a:rPr>
              <a:t>Quisque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porttitor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imperiandiet</a:t>
            </a:r>
            <a:r>
              <a:rPr lang="en-US" altLang="en-US" sz="1800" dirty="0">
                <a:solidFill>
                  <a:srgbClr val="332B60"/>
                </a:solidFill>
              </a:rPr>
              <a:t> qua.</a:t>
            </a:r>
          </a:p>
          <a:p>
            <a:pPr lvl="3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rgbClr val="332B60"/>
                </a:solidFill>
              </a:rPr>
              <a:t>Phasellus</a:t>
            </a:r>
            <a:r>
              <a:rPr lang="en-US" altLang="en-US" dirty="0">
                <a:solidFill>
                  <a:srgbClr val="332B60"/>
                </a:solidFill>
              </a:rPr>
              <a:t> vel </a:t>
            </a:r>
            <a:r>
              <a:rPr lang="en-US" altLang="en-US" dirty="0" err="1">
                <a:solidFill>
                  <a:srgbClr val="332B60"/>
                </a:solidFill>
              </a:rPr>
              <a:t>lectus</a:t>
            </a:r>
            <a:r>
              <a:rPr lang="en-US" altLang="en-US" dirty="0">
                <a:solidFill>
                  <a:srgbClr val="332B60"/>
                </a:solidFill>
              </a:rPr>
              <a:t> at </a:t>
            </a:r>
            <a:r>
              <a:rPr lang="en-US" altLang="en-US" dirty="0" err="1">
                <a:solidFill>
                  <a:srgbClr val="332B60"/>
                </a:solidFill>
              </a:rPr>
              <a:t>orci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ornare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ultrices</a:t>
            </a:r>
            <a:r>
              <a:rPr lang="en-US" altLang="en-US" dirty="0">
                <a:solidFill>
                  <a:srgbClr val="332B60"/>
                </a:solidFill>
              </a:rPr>
              <a:t>. Viva </a:t>
            </a:r>
            <a:r>
              <a:rPr lang="en-US" altLang="en-US" dirty="0" err="1">
                <a:solidFill>
                  <a:srgbClr val="332B60"/>
                </a:solidFill>
              </a:rPr>
              <a:t>etmus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justo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est</a:t>
            </a:r>
            <a:r>
              <a:rPr lang="en-US" altLang="en-US" dirty="0">
                <a:solidFill>
                  <a:srgbClr val="332B60"/>
                </a:solidFill>
              </a:rPr>
              <a:t>, </a:t>
            </a:r>
            <a:r>
              <a:rPr lang="en-US" altLang="en-US" dirty="0" err="1">
                <a:solidFill>
                  <a:srgbClr val="332B60"/>
                </a:solidFill>
              </a:rPr>
              <a:t>vulputate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eu</a:t>
            </a:r>
            <a:r>
              <a:rPr lang="et-EE" altLang="en-US" dirty="0">
                <a:solidFill>
                  <a:srgbClr val="332B60"/>
                </a:solidFill>
              </a:rPr>
              <a:t>.</a:t>
            </a:r>
          </a:p>
          <a:p>
            <a:pPr lvl="4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rgbClr val="332B60"/>
                </a:solidFill>
              </a:rPr>
              <a:t>Phasellus</a:t>
            </a:r>
            <a:r>
              <a:rPr lang="en-US" altLang="en-US" dirty="0">
                <a:solidFill>
                  <a:srgbClr val="332B60"/>
                </a:solidFill>
              </a:rPr>
              <a:t> vel </a:t>
            </a:r>
            <a:r>
              <a:rPr lang="en-US" altLang="en-US" dirty="0" err="1">
                <a:solidFill>
                  <a:srgbClr val="332B60"/>
                </a:solidFill>
              </a:rPr>
              <a:t>lectus</a:t>
            </a:r>
            <a:r>
              <a:rPr lang="en-US" altLang="en-US" dirty="0">
                <a:solidFill>
                  <a:srgbClr val="332B60"/>
                </a:solidFill>
              </a:rPr>
              <a:t> at </a:t>
            </a:r>
            <a:r>
              <a:rPr lang="en-US" altLang="en-US" dirty="0" err="1">
                <a:solidFill>
                  <a:srgbClr val="332B60"/>
                </a:solidFill>
              </a:rPr>
              <a:t>orci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ornare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ultrices</a:t>
            </a:r>
            <a:r>
              <a:rPr lang="en-US" altLang="en-US" dirty="0">
                <a:solidFill>
                  <a:srgbClr val="332B60"/>
                </a:solidFill>
              </a:rPr>
              <a:t>. Viva </a:t>
            </a:r>
            <a:r>
              <a:rPr lang="en-US" altLang="en-US" dirty="0" err="1">
                <a:solidFill>
                  <a:srgbClr val="332B60"/>
                </a:solidFill>
              </a:rPr>
              <a:t>etmus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justo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est</a:t>
            </a:r>
            <a:r>
              <a:rPr lang="en-US" altLang="en-US" dirty="0">
                <a:solidFill>
                  <a:srgbClr val="332B60"/>
                </a:solidFill>
              </a:rPr>
              <a:t>, </a:t>
            </a:r>
            <a:r>
              <a:rPr lang="en-US" altLang="en-US" dirty="0" err="1">
                <a:solidFill>
                  <a:srgbClr val="332B60"/>
                </a:solidFill>
              </a:rPr>
              <a:t>vulputate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eu</a:t>
            </a:r>
            <a:r>
              <a:rPr lang="et-EE" altLang="en-US" dirty="0">
                <a:solidFill>
                  <a:srgbClr val="332B60"/>
                </a:solidFill>
              </a:rPr>
              <a:t>.</a:t>
            </a:r>
          </a:p>
          <a:p>
            <a:pPr lvl="5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rgbClr val="332B60"/>
                </a:solidFill>
              </a:rPr>
              <a:t>Phasellus</a:t>
            </a:r>
            <a:r>
              <a:rPr lang="en-US" altLang="en-US" dirty="0">
                <a:solidFill>
                  <a:srgbClr val="332B60"/>
                </a:solidFill>
              </a:rPr>
              <a:t> vel </a:t>
            </a:r>
            <a:r>
              <a:rPr lang="en-US" altLang="en-US" dirty="0" err="1">
                <a:solidFill>
                  <a:srgbClr val="332B60"/>
                </a:solidFill>
              </a:rPr>
              <a:t>lectus</a:t>
            </a:r>
            <a:r>
              <a:rPr lang="en-US" altLang="en-US" dirty="0">
                <a:solidFill>
                  <a:srgbClr val="332B60"/>
                </a:solidFill>
              </a:rPr>
              <a:t> at </a:t>
            </a:r>
            <a:r>
              <a:rPr lang="en-US" altLang="en-US" dirty="0" err="1">
                <a:solidFill>
                  <a:srgbClr val="332B60"/>
                </a:solidFill>
              </a:rPr>
              <a:t>orci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ornare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ultrices</a:t>
            </a:r>
            <a:r>
              <a:rPr lang="en-US" altLang="en-US" dirty="0">
                <a:solidFill>
                  <a:srgbClr val="332B60"/>
                </a:solidFill>
              </a:rPr>
              <a:t>. Viva </a:t>
            </a:r>
            <a:r>
              <a:rPr lang="en-US" altLang="en-US" dirty="0" err="1">
                <a:solidFill>
                  <a:srgbClr val="332B60"/>
                </a:solidFill>
              </a:rPr>
              <a:t>etmus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justo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est</a:t>
            </a:r>
            <a:r>
              <a:rPr lang="en-US" altLang="en-US" dirty="0">
                <a:solidFill>
                  <a:srgbClr val="332B60"/>
                </a:solidFill>
              </a:rPr>
              <a:t>, </a:t>
            </a:r>
            <a:r>
              <a:rPr lang="en-US" altLang="en-US" dirty="0" err="1">
                <a:solidFill>
                  <a:srgbClr val="332B60"/>
                </a:solidFill>
              </a:rPr>
              <a:t>vulputate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eu</a:t>
            </a:r>
            <a:r>
              <a:rPr lang="et-EE" altLang="en-US" dirty="0">
                <a:solidFill>
                  <a:srgbClr val="332B60"/>
                </a:solidFill>
              </a:rPr>
              <a:t>.</a:t>
            </a:r>
            <a:endParaRPr lang="en-US" altLang="en-US" dirty="0">
              <a:solidFill>
                <a:srgbClr val="332B60"/>
              </a:solidFill>
            </a:endParaRPr>
          </a:p>
        </p:txBody>
      </p:sp>
      <p:pic>
        <p:nvPicPr>
          <p:cNvPr id="9" name="Pilt 8">
            <a:extLst>
              <a:ext uri="{FF2B5EF4-FFF2-40B4-BE49-F238E27FC236}">
                <a16:creationId xmlns:a16="http://schemas.microsoft.com/office/drawing/2014/main" id="{C245190F-7D0B-444D-892B-D702770B009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79425" y="5768975"/>
            <a:ext cx="2986793" cy="5851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22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9" r:id="rId12"/>
    <p:sldLayoutId id="2147483923" r:id="rId13"/>
    <p:sldLayoutId id="2147483924" r:id="rId14"/>
    <p:sldLayoutId id="2147483920" r:id="rId15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200" b="1" kern="1200" cap="all" baseline="0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65113" indent="-265113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13" indent="-265113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5113" indent="-265113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65113" indent="-265113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65113" indent="-265113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65113" indent="-265113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  <p15:guide id="7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 kohatäid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cap="none" dirty="0" err="1">
                <a:solidFill>
                  <a:srgbClr val="E4067E"/>
                </a:solidFill>
              </a:rPr>
              <a:t>MetaMex</a:t>
            </a:r>
            <a:r>
              <a:rPr lang="en-US" dirty="0">
                <a:solidFill>
                  <a:srgbClr val="E4067E"/>
                </a:solidFill>
              </a:rPr>
              <a:t> </a:t>
            </a:r>
            <a:r>
              <a:rPr lang="en-US" u="sng" dirty="0">
                <a:solidFill>
                  <a:srgbClr val="E4067E"/>
                </a:solidFill>
              </a:rPr>
              <a:t>NFT</a:t>
            </a:r>
            <a:r>
              <a:rPr lang="en-US" dirty="0">
                <a:solidFill>
                  <a:srgbClr val="E4067E"/>
                </a:solidFill>
              </a:rPr>
              <a:t> marketplace platform development on the Elrond blockchain</a:t>
            </a:r>
            <a:endParaRPr lang="et-EE" dirty="0">
              <a:solidFill>
                <a:srgbClr val="E4067E"/>
              </a:solidFill>
            </a:endParaRPr>
          </a:p>
        </p:txBody>
      </p:sp>
      <p:sp>
        <p:nvSpPr>
          <p:cNvPr id="7" name="Teksti kohatäide 6">
            <a:extLst>
              <a:ext uri="{FF2B5EF4-FFF2-40B4-BE49-F238E27FC236}">
                <a16:creationId xmlns:a16="http://schemas.microsoft.com/office/drawing/2014/main" id="{CE90AAAD-2543-4FB0-8CF7-25E50282BC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4578" y="5986497"/>
            <a:ext cx="4738535" cy="78274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Vladimir Andrianov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2000">
                <a:solidFill>
                  <a:schemeClr val="accent5"/>
                </a:solidFill>
              </a:rPr>
              <a:t>Business Information Technology</a:t>
            </a:r>
            <a:endParaRPr lang="en-US" sz="2000">
              <a:solidFill>
                <a:schemeClr val="accent5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t-E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0B0842-7E3D-4750-8285-C4E9B1D18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70" b="2975"/>
          <a:stretch/>
        </p:blipFill>
        <p:spPr>
          <a:xfrm>
            <a:off x="0" y="578864"/>
            <a:ext cx="12192000" cy="3380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B99644-3410-4F73-B84E-5C007000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662"/>
          <a:stretch/>
        </p:blipFill>
        <p:spPr>
          <a:xfrm>
            <a:off x="0" y="0"/>
            <a:ext cx="12192000" cy="589547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15A632C-C6F6-4DA1-97D9-CBA821DC7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0" b="28617"/>
          <a:stretch/>
        </p:blipFill>
        <p:spPr bwMode="auto">
          <a:xfrm>
            <a:off x="0" y="-20722"/>
            <a:ext cx="12192000" cy="39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63D6F35-FE8E-404E-9EAC-4216D764B628}"/>
              </a:ext>
            </a:extLst>
          </p:cNvPr>
          <p:cNvSpPr/>
          <p:nvPr/>
        </p:nvSpPr>
        <p:spPr>
          <a:xfrm>
            <a:off x="4" y="3959738"/>
            <a:ext cx="597569" cy="1033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F4CC6-C523-45D1-884F-8BF52C8BA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Blog</a:t>
            </a:r>
            <a:endParaRPr lang="en-150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2DEB4-120D-44FD-B33C-25937C67E3D8}"/>
              </a:ext>
            </a:extLst>
          </p:cNvPr>
          <p:cNvSpPr txBox="1"/>
          <p:nvPr/>
        </p:nvSpPr>
        <p:spPr>
          <a:xfrm>
            <a:off x="2863084" y="5280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MetaMex</a:t>
            </a:r>
            <a:r>
              <a:rPr lang="en-US" dirty="0"/>
              <a:t> </a:t>
            </a:r>
            <a:r>
              <a:rPr lang="en-US" dirty="0" err="1"/>
              <a:t>Gokai</a:t>
            </a:r>
            <a:r>
              <a:rPr lang="en-US" dirty="0"/>
              <a:t> Labs blog</a:t>
            </a:r>
            <a:endParaRPr lang="en-15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B621382-F4A5-41CD-B5F3-9EB15C68B70B}"/>
              </a:ext>
            </a:extLst>
          </p:cNvPr>
          <p:cNvSpPr txBox="1">
            <a:spLocks/>
          </p:cNvSpPr>
          <p:nvPr/>
        </p:nvSpPr>
        <p:spPr>
          <a:xfrm>
            <a:off x="1169069" y="1577500"/>
            <a:ext cx="8802242" cy="39390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lang="en-US" altLang="en-US" sz="1800" kern="1200" smtClean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538163" indent="-27305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823912" marR="0" indent="-28575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00200" marR="0" indent="-28575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2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0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Strapi</a:t>
            </a:r>
            <a:endParaRPr lang="en-US" sz="2400" dirty="0"/>
          </a:p>
          <a:p>
            <a:r>
              <a:rPr lang="en-US" sz="2400" dirty="0"/>
              <a:t>CMS</a:t>
            </a:r>
          </a:p>
          <a:p>
            <a:r>
              <a:rPr lang="en-US" sz="2400" dirty="0"/>
              <a:t>Cloud</a:t>
            </a:r>
          </a:p>
          <a:p>
            <a:r>
              <a:rPr lang="en-US" sz="2400" dirty="0"/>
              <a:t>DB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1D3907-52CC-44EC-A550-36FFBB0F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758" y="934023"/>
            <a:ext cx="8627484" cy="43464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02520-0A2B-477A-A179-CF170B9B7278}"/>
              </a:ext>
            </a:extLst>
          </p:cNvPr>
          <p:cNvSpPr txBox="1"/>
          <p:nvPr/>
        </p:nvSpPr>
        <p:spPr>
          <a:xfrm>
            <a:off x="11738810" y="63847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84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B4110F-4972-4415-A62A-2D433670D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Profile</a:t>
            </a:r>
            <a:endParaRPr lang="en-150" sz="28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FE4F6B1-807A-4C6A-B616-B0AF8D22E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069" y="1577500"/>
            <a:ext cx="8802242" cy="3939063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Personal space</a:t>
            </a:r>
          </a:p>
          <a:p>
            <a:r>
              <a:rPr lang="en-US" altLang="en-US" sz="2400" dirty="0"/>
              <a:t>Wallet</a:t>
            </a:r>
          </a:p>
          <a:p>
            <a:r>
              <a:rPr lang="en-US" altLang="en-US" sz="2400" dirty="0"/>
              <a:t>NFT Media</a:t>
            </a:r>
          </a:p>
          <a:p>
            <a:r>
              <a:rPr lang="en-US" altLang="en-US" sz="2400" dirty="0"/>
              <a:t>Collections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10BC8E-5048-481A-A4F7-FD8213643008}"/>
              </a:ext>
            </a:extLst>
          </p:cNvPr>
          <p:cNvGrpSpPr/>
          <p:nvPr/>
        </p:nvGrpSpPr>
        <p:grpSpPr>
          <a:xfrm>
            <a:off x="4533127" y="-18044"/>
            <a:ext cx="7658873" cy="6958263"/>
            <a:chOff x="4285194" y="172458"/>
            <a:chExt cx="7168869" cy="65130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D3B37A-DEB4-41CA-BCAD-9234AAD57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2562"/>
            <a:stretch/>
          </p:blipFill>
          <p:spPr>
            <a:xfrm>
              <a:off x="4285194" y="172458"/>
              <a:ext cx="7168869" cy="651308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4106BA1-901D-4AA7-B7A3-30E82A8B8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060" r="82013" b="58973"/>
            <a:stretch/>
          </p:blipFill>
          <p:spPr>
            <a:xfrm>
              <a:off x="4285194" y="3738189"/>
              <a:ext cx="1289438" cy="203734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6F196A-26F2-4AB1-B4EC-7B49D6DD0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060" r="82013" b="58973"/>
            <a:stretch/>
          </p:blipFill>
          <p:spPr>
            <a:xfrm>
              <a:off x="4285194" y="4648194"/>
              <a:ext cx="1289438" cy="2037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11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EC38F9-6B2E-4A21-8289-46196081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127" y="0"/>
            <a:ext cx="7690957" cy="850840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B4110F-4972-4415-A62A-2D433670D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Nft</a:t>
            </a:r>
            <a:r>
              <a:rPr lang="en-US" sz="2800" dirty="0"/>
              <a:t> page</a:t>
            </a:r>
            <a:endParaRPr lang="en-150" sz="28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FE4F6B1-807A-4C6A-B616-B0AF8D22E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069" y="1577500"/>
            <a:ext cx="8802242" cy="3939063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Media</a:t>
            </a:r>
          </a:p>
          <a:p>
            <a:r>
              <a:rPr lang="en-US" altLang="en-US" sz="2400" dirty="0"/>
              <a:t>Properties</a:t>
            </a:r>
          </a:p>
          <a:p>
            <a:r>
              <a:rPr lang="en-US" altLang="en-US" sz="2400" dirty="0"/>
              <a:t>History</a:t>
            </a:r>
          </a:p>
          <a:p>
            <a:r>
              <a:rPr lang="en-US" altLang="en-US" sz="2400" dirty="0"/>
              <a:t>Offers</a:t>
            </a:r>
          </a:p>
          <a:p>
            <a:r>
              <a:rPr lang="en-US" altLang="en-US" sz="2400" dirty="0"/>
              <a:t>Royalties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EAEDA-FD40-49BB-902C-E3D88D31D0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91" r="82808" b="42562"/>
          <a:stretch/>
        </p:blipFill>
        <p:spPr>
          <a:xfrm>
            <a:off x="4533127" y="3725779"/>
            <a:ext cx="1322241" cy="4227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8FD5C9-9B56-4571-BCDC-DE4C864943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91" r="82808" b="42562"/>
          <a:stretch/>
        </p:blipFill>
        <p:spPr>
          <a:xfrm>
            <a:off x="4533127" y="4605457"/>
            <a:ext cx="1322241" cy="42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0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Backend</a:t>
            </a:r>
            <a:endParaRPr lang="en-US" altLang="en-US" sz="2800" dirty="0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165057" y="1577500"/>
            <a:ext cx="8802242" cy="3939063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Golang</a:t>
            </a:r>
          </a:p>
          <a:p>
            <a:r>
              <a:rPr lang="en-US" altLang="en-US" sz="2400" dirty="0"/>
              <a:t>DDD</a:t>
            </a:r>
          </a:p>
          <a:p>
            <a:r>
              <a:rPr lang="en-US" altLang="en-US" sz="2400" dirty="0"/>
              <a:t>User data</a:t>
            </a:r>
          </a:p>
          <a:p>
            <a:r>
              <a:rPr lang="en-US" altLang="en-US" sz="2400" dirty="0"/>
              <a:t>Cloud space</a:t>
            </a:r>
          </a:p>
          <a:p>
            <a:r>
              <a:rPr lang="en-US" altLang="en-US" sz="2400" dirty="0"/>
              <a:t>Database</a:t>
            </a:r>
          </a:p>
          <a:p>
            <a:r>
              <a:rPr lang="en-US" altLang="en-US" sz="2400" dirty="0"/>
              <a:t>API</a:t>
            </a:r>
          </a:p>
          <a:p>
            <a:pPr marL="595313" lvl="1" indent="-342900"/>
            <a:endParaRPr lang="en-US" altLang="en-US" sz="2400" dirty="0"/>
          </a:p>
          <a:p>
            <a:pPr marL="595313" lvl="1" indent="-342900"/>
            <a:endParaRPr lang="en-US" altLang="en-US" sz="2400" dirty="0"/>
          </a:p>
          <a:p>
            <a:pPr marL="595313" lvl="1" indent="-342900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90DFD-FAED-45F8-B25B-F0C224516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85" r="20345"/>
          <a:stretch/>
        </p:blipFill>
        <p:spPr>
          <a:xfrm>
            <a:off x="3666124" y="1360163"/>
            <a:ext cx="7241068" cy="31715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84DBDA-0D6B-4272-8246-E44AB695B81E}"/>
              </a:ext>
            </a:extLst>
          </p:cNvPr>
          <p:cNvSpPr txBox="1"/>
          <p:nvPr/>
        </p:nvSpPr>
        <p:spPr>
          <a:xfrm>
            <a:off x="3583337" y="44852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Backend - Profile data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23F10-C125-45A9-961A-9FF706227572}"/>
              </a:ext>
            </a:extLst>
          </p:cNvPr>
          <p:cNvSpPr txBox="1"/>
          <p:nvPr/>
        </p:nvSpPr>
        <p:spPr>
          <a:xfrm>
            <a:off x="11738810" y="63847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13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1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Smart contract</a:t>
            </a:r>
            <a:endParaRPr lang="en-US" altLang="en-US" sz="2800" dirty="0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WASM</a:t>
            </a:r>
          </a:p>
          <a:p>
            <a:r>
              <a:rPr lang="en-US" altLang="en-US" sz="2400" dirty="0"/>
              <a:t>Rust</a:t>
            </a:r>
          </a:p>
          <a:p>
            <a:pPr lvl="1"/>
            <a:r>
              <a:rPr lang="en-US" altLang="en-US" sz="2000" dirty="0"/>
              <a:t>Methods</a:t>
            </a:r>
          </a:p>
          <a:p>
            <a:pPr lvl="1"/>
            <a:r>
              <a:rPr lang="en-US" altLang="en-US" sz="2000" dirty="0"/>
              <a:t>View-s (listings, details)</a:t>
            </a:r>
          </a:p>
          <a:p>
            <a:pPr lvl="1"/>
            <a:endParaRPr lang="en-US" altLang="en-US" sz="2000" dirty="0"/>
          </a:p>
          <a:p>
            <a:pPr marL="342900" indent="-342900">
              <a:buFont typeface="+mj-lt"/>
              <a:buAutoNum type="arabicPeriod"/>
            </a:pPr>
            <a:endParaRPr lang="en-US" altLang="en-US" sz="24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E6E69-CE5E-4F06-B215-B774DD187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3514" y="3219874"/>
            <a:ext cx="9216797" cy="177508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BE6A3D-C00B-49F5-872F-9637224FAC19}"/>
              </a:ext>
            </a:extLst>
          </p:cNvPr>
          <p:cNvSpPr txBox="1"/>
          <p:nvPr/>
        </p:nvSpPr>
        <p:spPr>
          <a:xfrm>
            <a:off x="1549883" y="49733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 - smart contract architecture</a:t>
            </a:r>
            <a:endParaRPr lang="en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57DC7-C2FE-42A6-BC92-21B90B3FC70F}"/>
              </a:ext>
            </a:extLst>
          </p:cNvPr>
          <p:cNvSpPr txBox="1"/>
          <p:nvPr/>
        </p:nvSpPr>
        <p:spPr>
          <a:xfrm>
            <a:off x="11738810" y="63847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14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3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infrastructure</a:t>
            </a:r>
            <a:endParaRPr lang="en-US" altLang="en-US" sz="2800" dirty="0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699" y="1577500"/>
            <a:ext cx="8802242" cy="3939063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Hybrid Application</a:t>
            </a:r>
          </a:p>
          <a:p>
            <a:pPr lvl="1"/>
            <a:r>
              <a:rPr lang="en-US" altLang="en-US" sz="2200" dirty="0"/>
              <a:t>Components</a:t>
            </a:r>
          </a:p>
          <a:p>
            <a:r>
              <a:rPr lang="en-US" altLang="en-US" sz="2400" dirty="0"/>
              <a:t>Digital Ocean</a:t>
            </a:r>
            <a:endParaRPr lang="en-US" altLang="en-US" sz="2000" dirty="0"/>
          </a:p>
          <a:p>
            <a:pPr lvl="1"/>
            <a:r>
              <a:rPr lang="en-US" altLang="en-US" sz="2000" dirty="0"/>
              <a:t>Apps</a:t>
            </a:r>
          </a:p>
          <a:p>
            <a:pPr lvl="1"/>
            <a:r>
              <a:rPr lang="en-US" altLang="en-US" sz="2000" dirty="0"/>
              <a:t>Docker</a:t>
            </a:r>
          </a:p>
          <a:p>
            <a:pPr lvl="1"/>
            <a:r>
              <a:rPr lang="en-US" altLang="en-US" sz="2000" dirty="0"/>
              <a:t>Space</a:t>
            </a:r>
          </a:p>
          <a:p>
            <a:pPr lvl="1"/>
            <a:r>
              <a:rPr lang="en-US" altLang="en-US" sz="2000" dirty="0"/>
              <a:t>Database</a:t>
            </a:r>
          </a:p>
          <a:p>
            <a:pPr lvl="1"/>
            <a:endParaRPr lang="en-US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05470-C8DD-421E-B4B9-18291DA1A7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6682" y="3227324"/>
            <a:ext cx="4946514" cy="29606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56959-85C3-4EE2-A648-787964E105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61046" y="293182"/>
            <a:ext cx="4946515" cy="24639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61700E-7E47-4291-98E4-F2D01545D2A9}"/>
              </a:ext>
            </a:extLst>
          </p:cNvPr>
          <p:cNvSpPr txBox="1"/>
          <p:nvPr/>
        </p:nvSpPr>
        <p:spPr>
          <a:xfrm>
            <a:off x="5687717" y="26919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Hybrid application architecture</a:t>
            </a:r>
            <a:endParaRPr lang="en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AAC2E-6719-4520-B387-BA52D2062712}"/>
              </a:ext>
            </a:extLst>
          </p:cNvPr>
          <p:cNvSpPr txBox="1"/>
          <p:nvPr/>
        </p:nvSpPr>
        <p:spPr>
          <a:xfrm>
            <a:off x="5650832" y="61086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DigitalOcean</a:t>
            </a:r>
            <a:r>
              <a:rPr lang="en-US" sz="2000" dirty="0"/>
              <a:t> components</a:t>
            </a:r>
            <a:endParaRPr lang="en-150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7E937-4558-4A0D-90CC-7432B7C5420C}"/>
              </a:ext>
            </a:extLst>
          </p:cNvPr>
          <p:cNvSpPr txBox="1"/>
          <p:nvPr/>
        </p:nvSpPr>
        <p:spPr>
          <a:xfrm>
            <a:off x="11738810" y="63847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15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6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1C8F45-846B-473A-8718-D6B7DD33B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Gokai</a:t>
            </a:r>
            <a:r>
              <a:rPr lang="en-US" sz="2800" dirty="0"/>
              <a:t> labs Team</a:t>
            </a:r>
            <a:endParaRPr lang="en-150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9A6DB-2ACA-4EC3-B765-4C78283BC6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112F1-956A-4078-8B97-17DCF667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955"/>
            <a:ext cx="12192000" cy="4138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8D11E-F5D6-4EE6-9932-1340403AFAB5}"/>
              </a:ext>
            </a:extLst>
          </p:cNvPr>
          <p:cNvSpPr txBox="1"/>
          <p:nvPr/>
        </p:nvSpPr>
        <p:spPr>
          <a:xfrm>
            <a:off x="11738810" y="63847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16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124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9425" y="549275"/>
            <a:ext cx="10494517" cy="8108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800" dirty="0"/>
              <a:t>DAO - Decentralized autonomous organization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595313" lvl="1" indent="-342900"/>
            <a:r>
              <a:rPr lang="en-US" altLang="en-US" sz="2600" dirty="0"/>
              <a:t>Distributed</a:t>
            </a:r>
          </a:p>
          <a:p>
            <a:pPr marL="595313" lvl="1" indent="-342900"/>
            <a:r>
              <a:rPr lang="en-US" altLang="en-US" sz="2600" dirty="0"/>
              <a:t>Europe</a:t>
            </a:r>
            <a:endParaRPr lang="en-US" altLang="en-US" sz="2200" dirty="0"/>
          </a:p>
          <a:p>
            <a:pPr marL="881062" lvl="2" indent="-342900"/>
            <a:r>
              <a:rPr lang="en-US" altLang="en-US" sz="2600" dirty="0"/>
              <a:t>Estonia</a:t>
            </a:r>
          </a:p>
          <a:p>
            <a:pPr marL="881062" lvl="2" indent="-342900"/>
            <a:r>
              <a:rPr lang="en-US" altLang="en-US" sz="2600" dirty="0"/>
              <a:t>Romania</a:t>
            </a:r>
          </a:p>
          <a:p>
            <a:pPr marL="595313" lvl="1" indent="-342900"/>
            <a:r>
              <a:rPr lang="en-US" altLang="en-US" sz="2600" dirty="0"/>
              <a:t>Asia</a:t>
            </a:r>
            <a:endParaRPr lang="en-US" altLang="en-US" sz="2200" dirty="0"/>
          </a:p>
          <a:p>
            <a:pPr marL="881062" lvl="2" indent="-342900"/>
            <a:r>
              <a:rPr lang="en-US" altLang="en-US" sz="2600" dirty="0"/>
              <a:t>Thailand</a:t>
            </a:r>
            <a:endParaRPr lang="en-US" altLang="en-US" sz="2000" dirty="0"/>
          </a:p>
          <a:p>
            <a:pPr lvl="1"/>
            <a:endParaRPr lang="en-US" altLang="en-US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635199-DC0B-4416-8966-1F411380B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4" y="1341437"/>
            <a:ext cx="6159666" cy="334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845AB-C36B-4390-AB44-6F6E49A3A04E}"/>
              </a:ext>
            </a:extLst>
          </p:cNvPr>
          <p:cNvSpPr txBox="1"/>
          <p:nvPr/>
        </p:nvSpPr>
        <p:spPr>
          <a:xfrm>
            <a:off x="5298406" y="4638244"/>
            <a:ext cx="263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Gokai</a:t>
            </a:r>
            <a:r>
              <a:rPr lang="en-US" dirty="0"/>
              <a:t> Labs Asia launch</a:t>
            </a:r>
            <a:endParaRPr lang="en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6B1E-5994-4321-BD11-99AE161FBD3F}"/>
              </a:ext>
            </a:extLst>
          </p:cNvPr>
          <p:cNvSpPr txBox="1"/>
          <p:nvPr/>
        </p:nvSpPr>
        <p:spPr>
          <a:xfrm>
            <a:off x="11738810" y="63847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17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3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874EA963-211F-4658-A7F6-6737DC2EB958}"/>
              </a:ext>
            </a:extLst>
          </p:cNvPr>
          <p:cNvSpPr/>
          <p:nvPr/>
        </p:nvSpPr>
        <p:spPr>
          <a:xfrm>
            <a:off x="0" y="-17930"/>
            <a:ext cx="12192000" cy="68759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" name="Teksti kohatäide 1">
            <a:extLst>
              <a:ext uri="{FF2B5EF4-FFF2-40B4-BE49-F238E27FC236}">
                <a16:creationId xmlns:a16="http://schemas.microsoft.com/office/drawing/2014/main" id="{D4D2BC57-D10D-4CF4-81CB-8132BF66D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833" y="4077971"/>
            <a:ext cx="5230027" cy="1396885"/>
          </a:xfrm>
        </p:spPr>
        <p:txBody>
          <a:bodyPr/>
          <a:lstStyle/>
          <a:p>
            <a:r>
              <a:rPr lang="en-US" altLang="en-US" sz="3200" dirty="0"/>
              <a:t>Results</a:t>
            </a:r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AFEF0-6C4B-4803-9760-607FEF6C5B5F}"/>
              </a:ext>
            </a:extLst>
          </p:cNvPr>
          <p:cNvSpPr txBox="1"/>
          <p:nvPr/>
        </p:nvSpPr>
        <p:spPr>
          <a:xfrm>
            <a:off x="11738810" y="63847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  <a:endParaRPr lang="en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46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FF150-FB8F-4634-927A-5426B3CEE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Results</a:t>
            </a:r>
            <a:endParaRPr lang="en-150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4EE48-E501-46FB-BC15-C7E79A3283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MetaMex</a:t>
            </a:r>
            <a:endParaRPr lang="en-US" sz="2600" dirty="0"/>
          </a:p>
          <a:p>
            <a:pPr lvl="1"/>
            <a:r>
              <a:rPr lang="en-US" sz="2200" dirty="0"/>
              <a:t>Community platform</a:t>
            </a:r>
          </a:p>
          <a:p>
            <a:pPr lvl="1"/>
            <a:r>
              <a:rPr lang="en-US" sz="2200" dirty="0"/>
              <a:t>Marketing package</a:t>
            </a:r>
          </a:p>
          <a:p>
            <a:pPr lvl="1"/>
            <a:r>
              <a:rPr lang="en-US" sz="2200" dirty="0"/>
              <a:t>Beginner artists support</a:t>
            </a:r>
          </a:p>
          <a:p>
            <a:pPr lvl="1"/>
            <a:r>
              <a:rPr lang="en-US" sz="2200" dirty="0"/>
              <a:t>Elrond - Innovative EU blockchain project</a:t>
            </a:r>
          </a:p>
          <a:p>
            <a:r>
              <a:rPr lang="en-US" altLang="en-US" sz="2600" dirty="0"/>
              <a:t>Infrastructure</a:t>
            </a:r>
          </a:p>
          <a:p>
            <a:pPr lvl="1"/>
            <a:r>
              <a:rPr lang="en-US" altLang="en-US" sz="2200" dirty="0"/>
              <a:t>Monthly infrastructure costs: 35$</a:t>
            </a:r>
            <a:endParaRPr lang="en-US" sz="2200" dirty="0"/>
          </a:p>
          <a:p>
            <a:r>
              <a:rPr lang="en-US" altLang="en-US" sz="2600" dirty="0"/>
              <a:t>DAO</a:t>
            </a:r>
          </a:p>
          <a:p>
            <a:pPr lvl="1"/>
            <a:r>
              <a:rPr lang="en-US" altLang="en-US" sz="2200" dirty="0"/>
              <a:t>Distributed team</a:t>
            </a:r>
          </a:p>
          <a:p>
            <a:pPr marL="265113" lvl="1" indent="0">
              <a:buNone/>
            </a:pPr>
            <a:endParaRPr lang="en-US" sz="2000" dirty="0"/>
          </a:p>
          <a:p>
            <a:pPr marL="265113" lvl="1" indent="0">
              <a:buNone/>
            </a:pPr>
            <a:endParaRPr lang="en-150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AD6F2-BA32-41D8-BBAE-3817A8271BCB}"/>
              </a:ext>
            </a:extLst>
          </p:cNvPr>
          <p:cNvSpPr txBox="1"/>
          <p:nvPr/>
        </p:nvSpPr>
        <p:spPr>
          <a:xfrm>
            <a:off x="11738810" y="63847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9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Content</a:t>
            </a:r>
            <a:endParaRPr lang="en-US" altLang="en-US" sz="2800" dirty="0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2400" dirty="0"/>
              <a:t>Introduction</a:t>
            </a:r>
          </a:p>
          <a:p>
            <a:pPr lvl="1"/>
            <a:r>
              <a:rPr lang="en-US" altLang="en-US" sz="2000" dirty="0"/>
              <a:t>Web 3.0, </a:t>
            </a:r>
            <a:r>
              <a:rPr lang="en-US" altLang="en-US" sz="2000" u="sng" dirty="0"/>
              <a:t>NFT</a:t>
            </a:r>
          </a:p>
          <a:p>
            <a:pPr lvl="1"/>
            <a:r>
              <a:rPr lang="en-US" altLang="en-US" sz="2000" dirty="0"/>
              <a:t>Elrond community platform, marketplace</a:t>
            </a:r>
          </a:p>
          <a:p>
            <a:pPr marL="342900" indent="-342900">
              <a:buFont typeface="+mj-lt"/>
              <a:buAutoNum type="arabicPeriod"/>
            </a:pPr>
            <a:r>
              <a:rPr lang="et-EE" altLang="en-US" sz="2400" dirty="0"/>
              <a:t>B</a:t>
            </a:r>
            <a:r>
              <a:rPr lang="en-US" altLang="en-US" sz="2400" dirty="0" err="1"/>
              <a:t>ackground</a:t>
            </a:r>
            <a:endParaRPr lang="en-US" altLang="en-US" sz="2400" dirty="0"/>
          </a:p>
          <a:p>
            <a:pPr lvl="1"/>
            <a:r>
              <a:rPr lang="en-US" altLang="en-US" sz="2000" dirty="0"/>
              <a:t>NFT market, competition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2400" dirty="0" err="1"/>
              <a:t>MetaMex</a:t>
            </a:r>
            <a:r>
              <a:rPr lang="en-US" altLang="en-US" sz="2400" dirty="0"/>
              <a:t> marketplace</a:t>
            </a:r>
          </a:p>
          <a:p>
            <a:pPr lvl="1"/>
            <a:r>
              <a:rPr lang="en-US" altLang="en-US" sz="2000" dirty="0"/>
              <a:t>Frontend, Backend</a:t>
            </a:r>
          </a:p>
          <a:p>
            <a:pPr lvl="1"/>
            <a:r>
              <a:rPr lang="en-US" altLang="en-US" sz="2000" dirty="0"/>
              <a:t>Smart contracts, Infrastructure</a:t>
            </a:r>
          </a:p>
          <a:p>
            <a:pPr lvl="1"/>
            <a:r>
              <a:rPr lang="en-US" altLang="en-US" sz="2000" dirty="0"/>
              <a:t>DAO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2400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B6B3D-8EA9-41D2-A991-C04B68D6B052}"/>
              </a:ext>
            </a:extLst>
          </p:cNvPr>
          <p:cNvSpPr txBox="1"/>
          <p:nvPr/>
        </p:nvSpPr>
        <p:spPr>
          <a:xfrm>
            <a:off x="11798968" y="638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lt 5">
            <a:extLst>
              <a:ext uri="{FF2B5EF4-FFF2-40B4-BE49-F238E27FC236}">
                <a16:creationId xmlns:a16="http://schemas.microsoft.com/office/drawing/2014/main" id="{4EE546B7-ADCB-495F-8137-D6FF3F715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5705497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E71A07A-D20D-4D87-AB89-EA18E2F52510}"/>
              </a:ext>
            </a:extLst>
          </p:cNvPr>
          <p:cNvGrpSpPr/>
          <p:nvPr/>
        </p:nvGrpSpPr>
        <p:grpSpPr>
          <a:xfrm>
            <a:off x="-1" y="1965075"/>
            <a:ext cx="12192000" cy="4892925"/>
            <a:chOff x="-1" y="1965075"/>
            <a:chExt cx="12192000" cy="489292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4EF9FF8-BEB7-4CB4-80C5-9591F3EF57E2}"/>
                </a:ext>
              </a:extLst>
            </p:cNvPr>
            <p:cNvSpPr/>
            <p:nvPr userDrawn="1"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0" name="Picture 3" descr="C:\Users\ipihu\Desktop\logo.png">
              <a:extLst>
                <a:ext uri="{FF2B5EF4-FFF2-40B4-BE49-F238E27FC236}">
                  <a16:creationId xmlns:a16="http://schemas.microsoft.com/office/drawing/2014/main" id="{CD688571-539B-4A40-871B-480C736BCBC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1965075"/>
              <a:ext cx="2449513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3" descr="C:\Users\ipihu\Desktop\logo.png">
            <a:extLst>
              <a:ext uri="{FF2B5EF4-FFF2-40B4-BE49-F238E27FC236}">
                <a16:creationId xmlns:a16="http://schemas.microsoft.com/office/drawing/2014/main" id="{2A9F4E39-3B8B-4605-A447-42F98752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6800" y="1966097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en-US" dirty="0"/>
              <a:t>TALLINN</a:t>
            </a:r>
            <a:r>
              <a:rPr lang="et-EE" altLang="en-US" dirty="0"/>
              <a:t> UNIVERSITY OF TECHNOLOGY</a:t>
            </a:r>
            <a:endParaRPr lang="en-US" altLang="en-US" dirty="0"/>
          </a:p>
          <a:p>
            <a:r>
              <a:rPr lang="en-US" altLang="en-US" sz="2000" cap="none" dirty="0">
                <a:latin typeface="Verdana" panose="020B0604030504040204" pitchFamily="34" charset="0"/>
              </a:rPr>
              <a:t>t</a:t>
            </a:r>
            <a:r>
              <a:rPr lang="et-EE" altLang="en-US" sz="2000" cap="none" dirty="0" err="1">
                <a:latin typeface="Verdana" panose="020B0604030504040204" pitchFamily="34" charset="0"/>
              </a:rPr>
              <a:t>altech</a:t>
            </a:r>
            <a:r>
              <a:rPr lang="en-US" altLang="en-US" sz="2000" cap="none" dirty="0">
                <a:latin typeface="Verdana" panose="020B0604030504040204" pitchFamily="34" charset="0"/>
              </a:rPr>
              <a:t>.</a:t>
            </a:r>
            <a:r>
              <a:rPr lang="en-US" altLang="en-US" sz="2000" cap="none" dirty="0" err="1">
                <a:latin typeface="Verdana" panose="020B0604030504040204" pitchFamily="34" charset="0"/>
              </a:rPr>
              <a:t>ee</a:t>
            </a:r>
            <a:r>
              <a:rPr lang="et-EE" altLang="en-US" sz="2000" cap="none" dirty="0">
                <a:latin typeface="Verdana" panose="020B0604030504040204" pitchFamily="34" charset="0"/>
              </a:rPr>
              <a:t>/</a:t>
            </a:r>
            <a:r>
              <a:rPr lang="et-EE" altLang="en-US" sz="2000" cap="none" dirty="0" err="1">
                <a:latin typeface="Verdana" panose="020B0604030504040204" pitchFamily="34" charset="0"/>
              </a:rPr>
              <a:t>en</a:t>
            </a:r>
            <a:endParaRPr lang="en-US" altLang="en-US" sz="2000" cap="none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91B66-2270-460E-AE74-24276ECAB181}"/>
              </a:ext>
            </a:extLst>
          </p:cNvPr>
          <p:cNvSpPr txBox="1"/>
          <p:nvPr/>
        </p:nvSpPr>
        <p:spPr>
          <a:xfrm>
            <a:off x="11738810" y="63847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20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874EA963-211F-4658-A7F6-6737DC2EB958}"/>
              </a:ext>
            </a:extLst>
          </p:cNvPr>
          <p:cNvSpPr/>
          <p:nvPr/>
        </p:nvSpPr>
        <p:spPr>
          <a:xfrm>
            <a:off x="0" y="-17930"/>
            <a:ext cx="12192000" cy="68759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" name="Teksti kohatäide 1">
            <a:extLst>
              <a:ext uri="{FF2B5EF4-FFF2-40B4-BE49-F238E27FC236}">
                <a16:creationId xmlns:a16="http://schemas.microsoft.com/office/drawing/2014/main" id="{D4D2BC57-D10D-4CF4-81CB-8132BF66D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833" y="4077971"/>
            <a:ext cx="5230027" cy="1396885"/>
          </a:xfrm>
        </p:spPr>
        <p:txBody>
          <a:bodyPr/>
          <a:lstStyle/>
          <a:p>
            <a:r>
              <a:rPr lang="en-US" altLang="en-US" sz="3200" dirty="0"/>
              <a:t>Introduction</a:t>
            </a:r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B07A3-A583-4788-8E70-B3A6161897B2}"/>
              </a:ext>
            </a:extLst>
          </p:cNvPr>
          <p:cNvSpPr txBox="1"/>
          <p:nvPr/>
        </p:nvSpPr>
        <p:spPr>
          <a:xfrm>
            <a:off x="11798968" y="638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  <a:endParaRPr lang="en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8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</a:t>
            </a:r>
            <a:endParaRPr lang="en-US" altLang="en-US" sz="2800" dirty="0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2400" dirty="0"/>
              <a:t>Web 3.0</a:t>
            </a:r>
          </a:p>
          <a:p>
            <a:pPr lvl="1"/>
            <a:r>
              <a:rPr lang="en-US" altLang="en-US" sz="2000" dirty="0"/>
              <a:t>Transparency</a:t>
            </a:r>
          </a:p>
          <a:p>
            <a:pPr lvl="1"/>
            <a:r>
              <a:rPr lang="en-US" altLang="en-US" sz="2000" dirty="0"/>
              <a:t>Blockchain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2400" dirty="0"/>
              <a:t>Elrond</a:t>
            </a:r>
            <a:endParaRPr lang="en-US" altLang="en-US" dirty="0"/>
          </a:p>
          <a:p>
            <a:pPr lvl="1"/>
            <a:r>
              <a:rPr lang="en-US" altLang="en-US" sz="2000" dirty="0"/>
              <a:t>Third generation</a:t>
            </a:r>
          </a:p>
          <a:p>
            <a:pPr lvl="1"/>
            <a:r>
              <a:rPr lang="en-US" altLang="en-US" sz="2000" u="sng" dirty="0"/>
              <a:t>NFT</a:t>
            </a:r>
            <a:r>
              <a:rPr lang="en-US" altLang="en-US" sz="2000" dirty="0"/>
              <a:t>, smart contracts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2400" dirty="0"/>
              <a:t>Community platform</a:t>
            </a:r>
          </a:p>
          <a:p>
            <a:pPr lvl="1"/>
            <a:r>
              <a:rPr lang="en-US" altLang="en-US" sz="2000" dirty="0" err="1"/>
              <a:t>Gokai</a:t>
            </a:r>
            <a:r>
              <a:rPr lang="en-US" altLang="en-US" sz="2000" dirty="0"/>
              <a:t> Labs</a:t>
            </a:r>
          </a:p>
          <a:p>
            <a:pPr lvl="1"/>
            <a:r>
              <a:rPr lang="en-US" altLang="en-US" sz="2000" dirty="0"/>
              <a:t>Elrond World</a:t>
            </a:r>
          </a:p>
          <a:p>
            <a:pPr lvl="1"/>
            <a:endParaRPr lang="en-US" altLang="en-US" dirty="0"/>
          </a:p>
        </p:txBody>
      </p:sp>
      <p:pic>
        <p:nvPicPr>
          <p:cNvPr id="4" name="Picture 3" descr="Blockchain trilemma [1],">
            <a:extLst>
              <a:ext uri="{FF2B5EF4-FFF2-40B4-BE49-F238E27FC236}">
                <a16:creationId xmlns:a16="http://schemas.microsoft.com/office/drawing/2014/main" id="{C023949C-4303-45DE-A46F-D724717091F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"/>
          <a:stretch/>
        </p:blipFill>
        <p:spPr bwMode="auto">
          <a:xfrm>
            <a:off x="4644683" y="809567"/>
            <a:ext cx="2822916" cy="20394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961D9-5F65-4C1D-A785-AEF16ADF6E24}"/>
              </a:ext>
            </a:extLst>
          </p:cNvPr>
          <p:cNvSpPr txBox="1"/>
          <p:nvPr/>
        </p:nvSpPr>
        <p:spPr>
          <a:xfrm>
            <a:off x="4534910" y="2785593"/>
            <a:ext cx="263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Blockchain trilemma </a:t>
            </a:r>
            <a:endParaRPr lang="en-1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0CFA76-8596-4BD8-9165-C4C346605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55"/>
          <a:stretch/>
        </p:blipFill>
        <p:spPr bwMode="auto">
          <a:xfrm>
            <a:off x="7608965" y="1783934"/>
            <a:ext cx="3556484" cy="237265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Изображение">
            <a:extLst>
              <a:ext uri="{FF2B5EF4-FFF2-40B4-BE49-F238E27FC236}">
                <a16:creationId xmlns:a16="http://schemas.microsoft.com/office/drawing/2014/main" id="{361EA3C6-037B-4F51-A3F0-C64F2C06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533" y="4507668"/>
            <a:ext cx="5682916" cy="189430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3CAF6-898A-4816-98BD-2851D82D83E3}"/>
              </a:ext>
            </a:extLst>
          </p:cNvPr>
          <p:cNvSpPr txBox="1"/>
          <p:nvPr/>
        </p:nvSpPr>
        <p:spPr>
          <a:xfrm>
            <a:off x="7524743" y="4101575"/>
            <a:ext cx="385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Gokai</a:t>
            </a:r>
            <a:r>
              <a:rPr lang="en-US" dirty="0"/>
              <a:t> Labs’ Mr. Ghost collection</a:t>
            </a:r>
            <a:endParaRPr lang="en-1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DB4F8-65B4-4ADA-AFC2-446110774AE8}"/>
              </a:ext>
            </a:extLst>
          </p:cNvPr>
          <p:cNvSpPr txBox="1"/>
          <p:nvPr/>
        </p:nvSpPr>
        <p:spPr>
          <a:xfrm>
            <a:off x="5386782" y="6328050"/>
            <a:ext cx="263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Elrond World community</a:t>
            </a:r>
            <a:endParaRPr lang="en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86DA8-D04B-41CB-BBFA-F3BF7CCF3917}"/>
              </a:ext>
            </a:extLst>
          </p:cNvPr>
          <p:cNvSpPr txBox="1"/>
          <p:nvPr/>
        </p:nvSpPr>
        <p:spPr>
          <a:xfrm>
            <a:off x="11798968" y="638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5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874EA963-211F-4658-A7F6-6737DC2EB958}"/>
              </a:ext>
            </a:extLst>
          </p:cNvPr>
          <p:cNvSpPr/>
          <p:nvPr/>
        </p:nvSpPr>
        <p:spPr>
          <a:xfrm>
            <a:off x="0" y="-17930"/>
            <a:ext cx="12192000" cy="68759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" name="Teksti kohatäide 1">
            <a:extLst>
              <a:ext uri="{FF2B5EF4-FFF2-40B4-BE49-F238E27FC236}">
                <a16:creationId xmlns:a16="http://schemas.microsoft.com/office/drawing/2014/main" id="{D4D2BC57-D10D-4CF4-81CB-8132BF66D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833" y="4077971"/>
            <a:ext cx="5230027" cy="1396885"/>
          </a:xfrm>
        </p:spPr>
        <p:txBody>
          <a:bodyPr/>
          <a:lstStyle/>
          <a:p>
            <a:r>
              <a:rPr lang="en-US" altLang="en-US" sz="3200" dirty="0">
                <a:solidFill>
                  <a:schemeClr val="tx1"/>
                </a:solidFill>
              </a:rPr>
              <a:t>Background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EC95C-4CE3-42F1-91B9-9F8BA4785506}"/>
              </a:ext>
            </a:extLst>
          </p:cNvPr>
          <p:cNvSpPr txBox="1"/>
          <p:nvPr/>
        </p:nvSpPr>
        <p:spPr>
          <a:xfrm>
            <a:off x="11798968" y="638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11578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</a:t>
            </a:r>
            <a:endParaRPr lang="en-US" altLang="en-US" sz="2800" dirty="0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2400" dirty="0"/>
              <a:t>NFT market</a:t>
            </a:r>
          </a:p>
          <a:p>
            <a:pPr marL="595313" lvl="1" indent="-342900"/>
            <a:r>
              <a:rPr lang="en-US" altLang="en-US" sz="2000" dirty="0"/>
              <a:t>Ethereum</a:t>
            </a:r>
          </a:p>
          <a:p>
            <a:pPr marL="595313" lvl="1" indent="-342900"/>
            <a:r>
              <a:rPr lang="en-US" altLang="en-US" sz="2000" dirty="0"/>
              <a:t>Elrond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2400" dirty="0"/>
              <a:t>Competition</a:t>
            </a:r>
            <a:endParaRPr lang="en-US" altLang="en-US" dirty="0"/>
          </a:p>
          <a:p>
            <a:pPr marL="595313" lvl="1" indent="-342900"/>
            <a:r>
              <a:rPr lang="en-US" altLang="en-US" sz="2000" dirty="0"/>
              <a:t>Ethereum</a:t>
            </a:r>
          </a:p>
          <a:p>
            <a:pPr marL="881062" lvl="2" indent="-342900"/>
            <a:r>
              <a:rPr lang="en-US" altLang="en-US" sz="1800" dirty="0" err="1"/>
              <a:t>OpenSea</a:t>
            </a:r>
            <a:endParaRPr lang="en-US" altLang="en-US" sz="1800" dirty="0"/>
          </a:p>
          <a:p>
            <a:pPr marL="595313" lvl="1" indent="-342900"/>
            <a:r>
              <a:rPr lang="en-US" altLang="en-US" sz="2000" dirty="0"/>
              <a:t>Solana</a:t>
            </a:r>
          </a:p>
          <a:p>
            <a:pPr marL="881062" lvl="2" indent="-342900"/>
            <a:r>
              <a:rPr lang="en-US" altLang="en-US" sz="1800" dirty="0"/>
              <a:t>Magic Eden	</a:t>
            </a:r>
          </a:p>
          <a:p>
            <a:pPr marL="595313" lvl="1" indent="-342900"/>
            <a:r>
              <a:rPr lang="en-US" altLang="en-US" sz="2000" dirty="0"/>
              <a:t>Elrond</a:t>
            </a:r>
          </a:p>
          <a:p>
            <a:pPr lvl="2"/>
            <a:r>
              <a:rPr lang="en-US" altLang="en-US" sz="1800" dirty="0" err="1"/>
              <a:t>eMoon</a:t>
            </a:r>
            <a:endParaRPr lang="en-US" altLang="en-US" sz="1800" dirty="0"/>
          </a:p>
          <a:p>
            <a:pPr marL="538162" lvl="2" indent="0">
              <a:buNone/>
            </a:pPr>
            <a:endParaRPr lang="en-US" altLang="en-US" dirty="0"/>
          </a:p>
          <a:p>
            <a:pPr marL="595313" lvl="1" indent="-342900">
              <a:buFont typeface="+mj-lt"/>
              <a:buAutoNum type="arabicPeriod"/>
            </a:pPr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EB629-B53D-4C4B-9D59-B83AA4702961}"/>
              </a:ext>
            </a:extLst>
          </p:cNvPr>
          <p:cNvSpPr txBox="1"/>
          <p:nvPr/>
        </p:nvSpPr>
        <p:spPr>
          <a:xfrm>
            <a:off x="11798968" y="638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E24C8-A738-49B7-86BD-83ECC559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903" y="816226"/>
            <a:ext cx="6294828" cy="50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C304C-EBCA-4291-8111-2CA577DE1B1E}"/>
              </a:ext>
            </a:extLst>
          </p:cNvPr>
          <p:cNvSpPr txBox="1"/>
          <p:nvPr/>
        </p:nvSpPr>
        <p:spPr>
          <a:xfrm>
            <a:off x="4748463" y="58006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FIRST 5000 DAYS</a:t>
            </a:r>
            <a:endParaRPr lang="en-150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9DB1EA-55EF-461F-94CF-2F50A05E8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69" t="27275" r="23693" b="67374"/>
          <a:stretch/>
        </p:blipFill>
        <p:spPr>
          <a:xfrm>
            <a:off x="10550286" y="1429566"/>
            <a:ext cx="1497335" cy="691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953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emoon</a:t>
            </a:r>
            <a:endParaRPr lang="en-US" altLang="en-US" sz="2800" dirty="0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Gained popularity</a:t>
            </a:r>
          </a:p>
          <a:p>
            <a:r>
              <a:rPr lang="en-US" altLang="en-US" sz="2400" dirty="0"/>
              <a:t>Compromised</a:t>
            </a:r>
          </a:p>
          <a:p>
            <a:r>
              <a:rPr lang="en-US" altLang="en-US" sz="2400" dirty="0"/>
              <a:t>Closed</a:t>
            </a:r>
          </a:p>
          <a:p>
            <a:r>
              <a:rPr lang="en-US" altLang="en-US" sz="2400" dirty="0"/>
              <a:t>Wallet-based</a:t>
            </a:r>
          </a:p>
          <a:p>
            <a:pPr lvl="1"/>
            <a:r>
              <a:rPr lang="en-US" altLang="en-US" sz="2200" dirty="0"/>
              <a:t>NFT theft</a:t>
            </a:r>
          </a:p>
          <a:p>
            <a:r>
              <a:rPr lang="en-US" altLang="en-US" sz="2400" dirty="0"/>
              <a:t>Smart Contract v2</a:t>
            </a:r>
          </a:p>
          <a:p>
            <a:pPr marL="0" indent="0">
              <a:buNone/>
            </a:pP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342900" indent="-342900">
              <a:buFont typeface="+mj-lt"/>
              <a:buAutoNum type="arabicPeriod"/>
            </a:pPr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EB629-B53D-4C4B-9D59-B83AA4702961}"/>
              </a:ext>
            </a:extLst>
          </p:cNvPr>
          <p:cNvSpPr txBox="1"/>
          <p:nvPr/>
        </p:nvSpPr>
        <p:spPr>
          <a:xfrm>
            <a:off x="11798968" y="638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5BD79-D9D9-4AF7-857E-DB0EBF9E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617" y="613609"/>
            <a:ext cx="5047061" cy="544228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C0C16-B94E-4FCA-A7E3-45151F87B611}"/>
              </a:ext>
            </a:extLst>
          </p:cNvPr>
          <p:cNvSpPr txBox="1"/>
          <p:nvPr/>
        </p:nvSpPr>
        <p:spPr>
          <a:xfrm>
            <a:off x="5951621" y="60317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eMoon</a:t>
            </a:r>
            <a:r>
              <a:rPr lang="en-US" dirty="0"/>
              <a:t> is closing its doors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52059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874EA963-211F-4658-A7F6-6737DC2EB958}"/>
              </a:ext>
            </a:extLst>
          </p:cNvPr>
          <p:cNvSpPr/>
          <p:nvPr/>
        </p:nvSpPr>
        <p:spPr>
          <a:xfrm>
            <a:off x="0" y="-17930"/>
            <a:ext cx="12192000" cy="6875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" name="Teksti kohatäide 1">
            <a:extLst>
              <a:ext uri="{FF2B5EF4-FFF2-40B4-BE49-F238E27FC236}">
                <a16:creationId xmlns:a16="http://schemas.microsoft.com/office/drawing/2014/main" id="{D4D2BC57-D10D-4CF4-81CB-8132BF66D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833" y="4077971"/>
            <a:ext cx="5230027" cy="1396885"/>
          </a:xfrm>
        </p:spPr>
        <p:txBody>
          <a:bodyPr/>
          <a:lstStyle/>
          <a:p>
            <a:r>
              <a:rPr lang="en-US" altLang="en-US" sz="3200" dirty="0" err="1"/>
              <a:t>MetaMex</a:t>
            </a:r>
            <a:r>
              <a:rPr lang="en-US" altLang="en-US" sz="3200" dirty="0"/>
              <a:t> marketplace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30DD-6899-436D-8648-EE617F33CAF1}"/>
              </a:ext>
            </a:extLst>
          </p:cNvPr>
          <p:cNvSpPr txBox="1"/>
          <p:nvPr/>
        </p:nvSpPr>
        <p:spPr>
          <a:xfrm>
            <a:off x="11798968" y="638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  <a:endParaRPr lang="en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Frontend</a:t>
            </a:r>
            <a:endParaRPr lang="en-US" altLang="en-US" dirty="0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169069" y="1577500"/>
            <a:ext cx="8802242" cy="3939063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Next.js </a:t>
            </a:r>
          </a:p>
          <a:p>
            <a:r>
              <a:rPr lang="en-US" altLang="en-US" sz="2400" dirty="0"/>
              <a:t>Wallet</a:t>
            </a:r>
          </a:p>
          <a:p>
            <a:r>
              <a:rPr lang="en-US" altLang="en-US" sz="2400" dirty="0"/>
              <a:t>Blog</a:t>
            </a:r>
          </a:p>
          <a:p>
            <a:r>
              <a:rPr lang="en-US" altLang="en-US" sz="2400" dirty="0"/>
              <a:t>Assets</a:t>
            </a:r>
          </a:p>
          <a:p>
            <a:r>
              <a:rPr lang="en-US" altLang="en-US" sz="2400" dirty="0"/>
              <a:t>Launchpad</a:t>
            </a:r>
          </a:p>
          <a:p>
            <a:r>
              <a:rPr lang="en-US" altLang="en-US" sz="2400" dirty="0"/>
              <a:t>Drops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7C757-2D76-41A8-9C95-2F1A24893128}"/>
              </a:ext>
            </a:extLst>
          </p:cNvPr>
          <p:cNvSpPr txBox="1"/>
          <p:nvPr/>
        </p:nvSpPr>
        <p:spPr>
          <a:xfrm>
            <a:off x="3768733" y="5677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MetaMex</a:t>
            </a:r>
            <a:r>
              <a:rPr lang="en-US" dirty="0"/>
              <a:t> main page</a:t>
            </a:r>
            <a:endParaRPr lang="en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54F58-62BF-4C23-A66B-3A0536231223}"/>
              </a:ext>
            </a:extLst>
          </p:cNvPr>
          <p:cNvSpPr txBox="1"/>
          <p:nvPr/>
        </p:nvSpPr>
        <p:spPr>
          <a:xfrm>
            <a:off x="11798968" y="6384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en-1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47BE2-1ACE-4E99-9548-93E44413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96" y="935242"/>
            <a:ext cx="7543793" cy="48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7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design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TÜ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WNEW" id="{65034802-83F1-DE41-A876-6851A238EDFE}" vid="{814C7433-F944-B249-91D8-8F253693E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AC88CC603F2D49AD8673ACF49082D3" ma:contentTypeVersion="13" ma:contentTypeDescription="Create a new document." ma:contentTypeScope="" ma:versionID="7caa3ebe3be35bd3902af81f31ab6933">
  <xsd:schema xmlns:xsd="http://www.w3.org/2001/XMLSchema" xmlns:xs="http://www.w3.org/2001/XMLSchema" xmlns:p="http://schemas.microsoft.com/office/2006/metadata/properties" xmlns:ns2="5af80887-08b3-4544-b45b-f37a200b57c1" xmlns:ns3="4d5098a2-9ffb-4cb2-8e90-115a59087091" targetNamespace="http://schemas.microsoft.com/office/2006/metadata/properties" ma:root="true" ma:fieldsID="bb964b21d47b10a20a1f3c2ca69dd6c9" ns2:_="" ns3:_="">
    <xsd:import namespace="5af80887-08b3-4544-b45b-f37a200b57c1"/>
    <xsd:import namespace="4d5098a2-9ffb-4cb2-8e90-115a590870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f80887-08b3-4544-b45b-f37a200b57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5098a2-9ffb-4cb2-8e90-115a5908709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81A1AF-3F2C-4001-BE5C-A17CF4609A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4E1197-E313-4315-B85D-CD9E279A1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f80887-08b3-4544-b45b-f37a200b57c1"/>
    <ds:schemaRef ds:uri="4d5098a2-9ffb-4cb2-8e90-115a590870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8F93C3-A9B3-45EE-9219-CA2472A1AE2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5217</TotalTime>
  <Words>262</Words>
  <Application>Microsoft Office PowerPoint</Application>
  <PresentationFormat>Widescreen</PresentationFormat>
  <Paragraphs>146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Wingdings</vt:lpstr>
      <vt:lpstr>Office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Tallinn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Vladimir Andrianov</dc:creator>
  <cp:lastModifiedBy>homs</cp:lastModifiedBy>
  <cp:revision>219</cp:revision>
  <dcterms:created xsi:type="dcterms:W3CDTF">2018-09-19T06:51:01Z</dcterms:created>
  <dcterms:modified xsi:type="dcterms:W3CDTF">2022-06-14T00:40:45Z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9643374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  <property fmtid="{D5CDD505-2E9C-101B-9397-08002B2CF9AE}" pid="5" name="ContentTypeId">
    <vt:lpwstr>0x01010003AC88CC603F2D49AD8673ACF49082D3</vt:lpwstr>
  </property>
</Properties>
</file>